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2" r:id="rId2"/>
    <p:sldId id="305" r:id="rId3"/>
    <p:sldId id="335" r:id="rId4"/>
    <p:sldId id="312" r:id="rId5"/>
    <p:sldId id="306" r:id="rId6"/>
    <p:sldId id="328" r:id="rId7"/>
    <p:sldId id="288" r:id="rId8"/>
    <p:sldId id="313" r:id="rId9"/>
    <p:sldId id="325" r:id="rId10"/>
    <p:sldId id="326" r:id="rId11"/>
    <p:sldId id="327" r:id="rId12"/>
    <p:sldId id="259" r:id="rId13"/>
    <p:sldId id="329" r:id="rId14"/>
    <p:sldId id="332" r:id="rId15"/>
    <p:sldId id="320" r:id="rId16"/>
    <p:sldId id="333" r:id="rId17"/>
    <p:sldId id="334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51" autoAdjust="0"/>
  </p:normalViewPr>
  <p:slideViewPr>
    <p:cSldViewPr snapToGrid="0" snapToObjects="1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2025-01-22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2025-01-22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549A7-36F3-23A5-1CC9-15CF7107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B950E5-B6FA-D4D6-159F-348B7E524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C2DEDA-D2E9-9408-E1D6-FAB0FAFC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048522-AD28-8634-2037-2AA935391D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A831E-CD45-CA14-F85E-46C265A21E5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8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4E27A-7519-BF5A-9A28-350EC1B3B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FEEFB6-F68E-C2ED-4B92-18FFE417C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CBACA-D80F-36F8-D6E1-49482656C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5B835-4C4B-3BC1-15A5-3D726997D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DEE7F-5809-88FB-11ED-476A524D1F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849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946E-014B-1909-FEA1-B51FD0B3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B04057-8EDD-BC2A-5616-7BEE6EF3B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128BD5-95F7-3F0C-DA38-100F99757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746D9-8159-90D3-1838-538C412C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DC9F1-92F7-02B7-98EB-8F7262242E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61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D7FD2-F86E-7F27-47E1-1FA70880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D114B7-CAEF-6F2B-2005-50D2B2C67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C91BE-CC5D-070E-7574-4991651FF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B4037-78C9-6F79-38E2-FB6544483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7B7C94-4AF2-72C8-6DFF-5273986A47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682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DD6CB-FE7B-0E18-3F83-874B4A86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DAE18D-82E8-56E7-66A4-C0050F76A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3C4E9-44F2-95C9-8907-04F859F86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CE5E0-1E78-8A7F-5C0F-A4A7D8E8E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9ABD6-9F31-1C60-7A10-A962892527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2025-01-22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13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2025-01-22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osis.kr/search/search.do?query=%EC%9C%A0%ED%95%99%EC%83%9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/>
              <a:t>유학인구 </a:t>
            </a:r>
            <a:r>
              <a:rPr lang="en-US" altLang="ko-KR" sz="4000" dirty="0"/>
              <a:t>30</a:t>
            </a:r>
            <a:r>
              <a:rPr lang="ko-KR" altLang="en-US" sz="4000" dirty="0"/>
              <a:t>만 시대</a:t>
            </a:r>
            <a:endParaRPr lang="ko" sz="4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ko-KR" altLang="en-US" dirty="0"/>
              <a:t>외국인유학생 국내취업율 향상을 위한 제안</a:t>
            </a:r>
            <a:endParaRPr lang="ko" dirty="0"/>
          </a:p>
        </p:txBody>
      </p:sp>
      <p:pic>
        <p:nvPicPr>
          <p:cNvPr id="5" name="그림 개체 틀 4" descr="길에 서 있는 여성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8825" y="0"/>
            <a:ext cx="6268875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1442D1-DBFD-7DB6-F41F-35CA8B73D982}"/>
              </a:ext>
            </a:extLst>
          </p:cNvPr>
          <p:cNvSpPr/>
          <p:nvPr/>
        </p:nvSpPr>
        <p:spPr>
          <a:xfrm>
            <a:off x="7591425" y="504825"/>
            <a:ext cx="1457325" cy="6953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/>
              <a:t>일석이조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37CBA6-BF9F-947E-9DE9-4C4E8DF23AB0}"/>
              </a:ext>
            </a:extLst>
          </p:cNvPr>
          <p:cNvSpPr/>
          <p:nvPr/>
        </p:nvSpPr>
        <p:spPr>
          <a:xfrm>
            <a:off x="9991725" y="2878455"/>
            <a:ext cx="1933575" cy="15335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조장 </a:t>
            </a:r>
            <a:r>
              <a:rPr lang="en-US" altLang="ko-KR" dirty="0"/>
              <a:t>: </a:t>
            </a:r>
            <a:r>
              <a:rPr lang="ko-KR" altLang="en-US" dirty="0" err="1"/>
              <a:t>이승배</a:t>
            </a:r>
            <a:endParaRPr lang="en-US" altLang="ko-KR" dirty="0"/>
          </a:p>
          <a:p>
            <a:pPr algn="ctr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김용우</a:t>
            </a:r>
            <a:endParaRPr lang="en-US" altLang="ko-KR" dirty="0"/>
          </a:p>
          <a:p>
            <a:pPr algn="ctr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강현중</a:t>
            </a:r>
            <a:endParaRPr lang="en-US" altLang="ko-KR" dirty="0"/>
          </a:p>
          <a:p>
            <a:pPr algn="ctr"/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조지형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D0CB-3C28-5E1E-71E1-2CBD57A2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입국자 </a:t>
            </a:r>
            <a:r>
              <a:rPr lang="en-US" altLang="ko-KR" dirty="0"/>
              <a:t>&amp; </a:t>
            </a:r>
            <a:r>
              <a:rPr lang="ko-KR" altLang="en-US" dirty="0" err="1"/>
              <a:t>취업율</a:t>
            </a:r>
            <a:r>
              <a:rPr lang="ko-KR" altLang="en-US" dirty="0"/>
              <a:t>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13B70-A348-E770-F048-D88CF4AE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8" y="1412111"/>
            <a:ext cx="12192000" cy="25320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275F3A-E1C4-E863-220C-16661AC8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10"/>
          <a:stretch/>
        </p:blipFill>
        <p:spPr>
          <a:xfrm>
            <a:off x="0" y="4393242"/>
            <a:ext cx="12192000" cy="21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2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CFB5F-4146-D592-2E4D-631352A4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입국자 </a:t>
            </a:r>
            <a:r>
              <a:rPr lang="en-US" altLang="ko-KR" dirty="0"/>
              <a:t>&amp; </a:t>
            </a:r>
            <a:r>
              <a:rPr lang="ko-KR" altLang="en-US" dirty="0" err="1"/>
              <a:t>취업율</a:t>
            </a:r>
            <a:r>
              <a:rPr lang="ko-KR" altLang="en-US" dirty="0"/>
              <a:t> 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4E7EB-B8EA-1B68-C80F-7B1DE94554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0B7AD4-82ED-EE5C-71BD-37E7F7C4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514"/>
            <a:ext cx="5679957" cy="4844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6CB7A0-EDCC-10EB-CDED-4B6653AB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46" y="1717474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881" y="224831"/>
            <a:ext cx="5296098" cy="693337"/>
          </a:xfrm>
        </p:spPr>
        <p:txBody>
          <a:bodyPr rtlCol="0"/>
          <a:lstStyle/>
          <a:p>
            <a:pPr rtl="0"/>
            <a:r>
              <a:rPr lang="en-US" altLang="ko-KR" sz="3600" dirty="0"/>
              <a:t>※ </a:t>
            </a:r>
            <a:r>
              <a:rPr lang="ko-KR" altLang="en-US" sz="3600" dirty="0"/>
              <a:t>원인</a:t>
            </a:r>
            <a:endParaRPr lang="ko" sz="3600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821680" y="813435"/>
            <a:ext cx="5867400" cy="4619625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000" dirty="0"/>
              <a:t> 외국인을 채용하는 기업 수 부족</a:t>
            </a:r>
            <a:r>
              <a:rPr lang="en-US" altLang="ko-KR" sz="2000" dirty="0"/>
              <a:t>(70.8%)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취업 준비를 어떻게 해야 할지 모름</a:t>
            </a:r>
            <a:r>
              <a:rPr lang="en-US" altLang="ko-KR" sz="2000" dirty="0"/>
              <a:t>(63.1%)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취업비자 취득 어려움</a:t>
            </a:r>
            <a:r>
              <a:rPr lang="en-US" altLang="ko-KR" sz="2000" dirty="0"/>
              <a:t>(58.8%)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한국기업 정보 부족</a:t>
            </a:r>
            <a:r>
              <a:rPr lang="en-US" altLang="ko-KR" sz="2000" dirty="0"/>
              <a:t>(57.4%)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취업 후에는 한국인과의 차별대우</a:t>
            </a:r>
            <a:r>
              <a:rPr lang="en-US" altLang="ko-KR" sz="2000" dirty="0"/>
              <a:t>(64.1%)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비자 발급의 어려움</a:t>
            </a:r>
            <a:r>
              <a:rPr lang="en-US" altLang="ko-KR" sz="2000" dirty="0"/>
              <a:t>(58.6%)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주거비 등 추가 비용</a:t>
            </a:r>
            <a:r>
              <a:rPr lang="en-US" altLang="ko-KR" sz="2000" dirty="0"/>
              <a:t>(55.8%)</a:t>
            </a:r>
          </a:p>
          <a:p>
            <a:pPr rtl="0"/>
            <a:r>
              <a:rPr lang="en-US" altLang="ko-KR" sz="2000" dirty="0"/>
              <a:t> </a:t>
            </a:r>
            <a:r>
              <a:rPr lang="ko-KR" altLang="en-US" sz="2000" dirty="0"/>
              <a:t>한국인 대비 낮은 연봉</a:t>
            </a:r>
            <a:r>
              <a:rPr lang="en-US" altLang="ko-KR" sz="2000" dirty="0"/>
              <a:t>(52.3%)</a:t>
            </a:r>
            <a:endParaRPr lang="en-US" altLang="ja-JP" sz="2000" dirty="0"/>
          </a:p>
          <a:p>
            <a:pPr rtl="0"/>
            <a:r>
              <a:rPr lang="ko-KR" altLang="en-US" sz="2000" dirty="0"/>
              <a:t> 외국인 유학생 한국어 구사 능력 부족</a:t>
            </a:r>
            <a:endParaRPr lang="en-US" altLang="ja-JP" sz="2000" dirty="0"/>
          </a:p>
        </p:txBody>
      </p:sp>
      <p:pic>
        <p:nvPicPr>
          <p:cNvPr id="5" name="그림 개체 틀 4" descr="군중의 앞에 있는 남자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553075" cy="6858000"/>
          </a:xfrm>
        </p:spPr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4629B-F121-B06D-C832-1CBE107B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AD861BE9-C30C-FDB9-FDBB-3368EAF8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 err="1">
                <a:solidFill>
                  <a:schemeClr val="bg1"/>
                </a:solidFill>
              </a:rPr>
              <a:t>취업율</a:t>
            </a:r>
            <a:r>
              <a:rPr lang="ko-KR" altLang="en-US" dirty="0">
                <a:solidFill>
                  <a:schemeClr val="bg1"/>
                </a:solidFill>
              </a:rPr>
              <a:t> 저조의 원인 첫 번째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331305-3746-DD80-D65E-14D32B3F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9" y="2787245"/>
            <a:ext cx="11477625" cy="33972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01286C-50D7-28E0-D53C-10F8925C43BE}"/>
              </a:ext>
            </a:extLst>
          </p:cNvPr>
          <p:cNvSpPr/>
          <p:nvPr/>
        </p:nvSpPr>
        <p:spPr>
          <a:xfrm>
            <a:off x="486787" y="1422470"/>
            <a:ext cx="11209687" cy="1022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외국인 유학생의 한국어 능력부족</a:t>
            </a:r>
          </a:p>
        </p:txBody>
      </p:sp>
    </p:spTree>
    <p:extLst>
      <p:ext uri="{BB962C8B-B14F-4D97-AF65-F5344CB8AC3E}">
        <p14:creationId xmlns:p14="http://schemas.microsoft.com/office/powerpoint/2010/main" val="61191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511F-0A38-C789-14D8-220F863DD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D1D025F2-F02B-8F5D-F07F-4B44275E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 err="1">
                <a:solidFill>
                  <a:schemeClr val="bg1"/>
                </a:solidFill>
              </a:rPr>
              <a:t>취업율</a:t>
            </a:r>
            <a:r>
              <a:rPr lang="ko-KR" altLang="en-US" dirty="0">
                <a:solidFill>
                  <a:schemeClr val="bg1"/>
                </a:solidFill>
              </a:rPr>
              <a:t> 저조의 원인 두 번째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B00C4F8-2250-0AB1-ED58-F5FDF03555D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091632" y="2347991"/>
            <a:ext cx="5234478" cy="452600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62ACD1-81A3-941A-C4AC-D407A276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5" y="2190972"/>
            <a:ext cx="5457467" cy="46670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3DE30A-7184-CCAA-DD8A-D4DE5820EF18}"/>
              </a:ext>
            </a:extLst>
          </p:cNvPr>
          <p:cNvSpPr/>
          <p:nvPr/>
        </p:nvSpPr>
        <p:spPr>
          <a:xfrm>
            <a:off x="567490" y="1313041"/>
            <a:ext cx="10858500" cy="1034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외국인 유학생의 구직정보 및 기회의 부족</a:t>
            </a:r>
          </a:p>
        </p:txBody>
      </p:sp>
    </p:spTree>
    <p:extLst>
      <p:ext uri="{BB962C8B-B14F-4D97-AF65-F5344CB8AC3E}">
        <p14:creationId xmlns:p14="http://schemas.microsoft.com/office/powerpoint/2010/main" val="196317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B58B-B1BB-ED5C-A354-C10EFBA9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55C391A-54AB-9B82-A5F6-FA21273F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>
                <a:solidFill>
                  <a:schemeClr val="bg1"/>
                </a:solidFill>
              </a:rPr>
              <a:t>새로운 대응 방향</a:t>
            </a:r>
            <a:r>
              <a:rPr lang="en-US" altLang="ko-KR" dirty="0">
                <a:solidFill>
                  <a:schemeClr val="bg1"/>
                </a:solidFill>
              </a:rPr>
              <a:t> - </a:t>
            </a:r>
            <a:r>
              <a:rPr lang="ko-KR" altLang="en-US" dirty="0">
                <a:solidFill>
                  <a:schemeClr val="bg1"/>
                </a:solidFill>
              </a:rPr>
              <a:t>언어능력 향상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F11A45-90F9-8A2C-1F37-A82799E4E8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2271" y="1499958"/>
            <a:ext cx="5429249" cy="477892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ko-KR" altLang="en-US" sz="2800" dirty="0"/>
              <a:t>국내 유입 유학생의 한국어 능력 향상</a:t>
            </a:r>
            <a:r>
              <a:rPr lang="en-US" altLang="ko-KR" sz="2800" dirty="0"/>
              <a:t>. </a:t>
            </a:r>
          </a:p>
          <a:p>
            <a:endParaRPr lang="en-US" altLang="ko-KR" sz="2800" dirty="0"/>
          </a:p>
          <a:p>
            <a:r>
              <a:rPr lang="ko-KR" altLang="en-US" sz="2800" dirty="0"/>
              <a:t>현재의 기준 </a:t>
            </a:r>
            <a:r>
              <a:rPr lang="en-US" altLang="ko-KR" sz="2800" dirty="0"/>
              <a:t>TOPIK3</a:t>
            </a:r>
            <a:r>
              <a:rPr lang="ko-KR" altLang="en-US" sz="2800" dirty="0"/>
              <a:t>급에서 최소 </a:t>
            </a:r>
            <a:r>
              <a:rPr lang="en-US" altLang="ko-KR" sz="2800" dirty="0">
                <a:highlight>
                  <a:srgbClr val="FFFF00"/>
                </a:highlight>
              </a:rPr>
              <a:t>4</a:t>
            </a:r>
            <a:r>
              <a:rPr lang="ko-KR" altLang="en-US" sz="2800" dirty="0">
                <a:highlight>
                  <a:srgbClr val="FFFF00"/>
                </a:highlight>
              </a:rPr>
              <a:t>급</a:t>
            </a:r>
            <a:r>
              <a:rPr lang="ko-KR" altLang="en-US" sz="2800" dirty="0"/>
              <a:t>이상으로 상향 조정</a:t>
            </a:r>
            <a:r>
              <a:rPr lang="en-US" altLang="ko-KR" sz="2800" dirty="0"/>
              <a:t>.</a:t>
            </a:r>
          </a:p>
        </p:txBody>
      </p:sp>
      <p:pic>
        <p:nvPicPr>
          <p:cNvPr id="1026" name="Picture 2" descr="재검토 필요한 한국어 능력 기준 &lt; 보도 &lt; 보도 &lt; 기사본문 - 고대신문">
            <a:extLst>
              <a:ext uri="{FF2B5EF4-FFF2-40B4-BE49-F238E27FC236}">
                <a16:creationId xmlns:a16="http://schemas.microsoft.com/office/drawing/2014/main" id="{1FE2C0C5-F9E8-20C8-68C7-6E9896B6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42" y="1515198"/>
            <a:ext cx="5322609" cy="44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75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3698-9FF5-897E-E66B-BA19E169A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34E264DD-1145-3439-2673-CFFFA1BA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dirty="0">
                <a:solidFill>
                  <a:schemeClr val="bg1"/>
                </a:solidFill>
              </a:rPr>
              <a:t>새로운 대응 방향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플랫폼 개선과 인턴쉽 기회 제공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719314-9065-BFAC-F773-718DD7DEFE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9576" y="1493520"/>
            <a:ext cx="4524374" cy="475488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ko-KR" altLang="en-US" sz="2800" dirty="0"/>
              <a:t>외국인이 쉽게 찾을 수 있는 정부 운영 플랫폼의 개선</a:t>
            </a:r>
            <a:endParaRPr lang="en-US" altLang="ko-KR" sz="2800" dirty="0"/>
          </a:p>
          <a:p>
            <a:r>
              <a:rPr lang="ko-KR" altLang="en-US" sz="2800" dirty="0"/>
              <a:t>인센티브 부여를 통한 기업들의 참여 유도로 다양한 인턴쉽 기회제공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80BF0-8090-CC6B-6F53-DF31799D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150" y="1319559"/>
            <a:ext cx="6668274" cy="5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2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D9AA7-D80F-1890-0133-FA0D8574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6" descr="큰 도시 풍경">
            <a:extLst>
              <a:ext uri="{FF2B5EF4-FFF2-40B4-BE49-F238E27FC236}">
                <a16:creationId xmlns:a16="http://schemas.microsoft.com/office/drawing/2014/main" id="{115B1960-7A5C-5F39-E907-51220E7A98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408696" cy="6858000"/>
          </a:xfrm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3F26BCDE-E6BA-0282-7D63-1A5E8CD3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1" y="260190"/>
            <a:ext cx="5872480" cy="1385729"/>
          </a:xfrm>
        </p:spPr>
        <p:txBody>
          <a:bodyPr rtlCol="0"/>
          <a:lstStyle/>
          <a:p>
            <a:pPr rtl="0"/>
            <a:r>
              <a:rPr lang="ko-KR" altLang="en-US" sz="3600" dirty="0"/>
              <a:t> </a:t>
            </a:r>
            <a:r>
              <a:rPr lang="en-US" altLang="ko-KR" sz="3600" dirty="0"/>
              <a:t>※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자료출처</a:t>
            </a:r>
            <a:endParaRPr lang="ko" sz="3600" dirty="0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1E70ADFD-7282-49CE-68D1-14610FDD9B50}"/>
              </a:ext>
            </a:extLst>
          </p:cNvPr>
          <p:cNvSpPr txBox="1">
            <a:spLocks/>
          </p:cNvSpPr>
          <p:nvPr/>
        </p:nvSpPr>
        <p:spPr>
          <a:xfrm>
            <a:off x="5661425" y="1645919"/>
            <a:ext cx="6256337" cy="428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ko-kr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출처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https://kosis.kr/search/search.do?query=%EC%9C%A0%ED%95%99%EC%83%9D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1"/>
                </a:solidFill>
              </a:rPr>
              <a:t>KOSIS </a:t>
            </a:r>
            <a:r>
              <a:rPr lang="ko-KR" altLang="en-US" sz="2000" dirty="0" err="1">
                <a:solidFill>
                  <a:schemeClr val="bg1"/>
                </a:solidFill>
              </a:rPr>
              <a:t>국가통계포털</a:t>
            </a:r>
            <a:endParaRPr lang="ko-KR" altLang="en-US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대한민국 출입국관리사무소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한국유학종합시스템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schemeClr val="bg1"/>
                </a:solidFill>
              </a:rPr>
              <a:t>일석이조팀이였습니다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감사합니다</a:t>
            </a:r>
            <a:r>
              <a:rPr lang="en-US" altLang="ko-KR" sz="2000" dirty="0">
                <a:solidFill>
                  <a:schemeClr val="bg1"/>
                </a:solidFill>
              </a:rPr>
              <a:t>!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98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D9995-DCB6-AB96-4C50-8D5E972C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데이터베이스 구축 분석계획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63734A0C-6686-69C6-65E4-8C773310183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40081050"/>
              </p:ext>
            </p:extLst>
          </p:nvPr>
        </p:nvGraphicFramePr>
        <p:xfrm>
          <a:off x="505274" y="1438274"/>
          <a:ext cx="10904536" cy="476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951">
                  <a:extLst>
                    <a:ext uri="{9D8B030D-6E8A-4147-A177-3AD203B41FA5}">
                      <a16:colId xmlns:a16="http://schemas.microsoft.com/office/drawing/2014/main" val="3432761645"/>
                    </a:ext>
                  </a:extLst>
                </a:gridCol>
                <a:gridCol w="8466585">
                  <a:extLst>
                    <a:ext uri="{9D8B030D-6E8A-4147-A177-3AD203B41FA5}">
                      <a16:colId xmlns:a16="http://schemas.microsoft.com/office/drawing/2014/main" val="4225218283"/>
                    </a:ext>
                  </a:extLst>
                </a:gridCol>
              </a:tblGrid>
              <a:tr h="405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상세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39066"/>
                  </a:ext>
                </a:extLst>
              </a:tr>
              <a:tr h="1319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제공 되어있는 데이터를 </a:t>
                      </a:r>
                      <a:r>
                        <a:rPr lang="ko-KR" altLang="en-US" dirty="0" err="1"/>
                        <a:t>파이썬을</a:t>
                      </a:r>
                      <a:r>
                        <a:rPr lang="ko-KR" altLang="en-US" dirty="0"/>
                        <a:t> 이용해 한 엑셀파일로 병합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(2020.05~2021.03 </a:t>
                      </a:r>
                      <a:r>
                        <a:rPr lang="ko-KR" altLang="en-US" dirty="0"/>
                        <a:t>세부통계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2021.03~2023.11</a:t>
                      </a:r>
                      <a:r>
                        <a:rPr lang="ko-KR" altLang="en-US" dirty="0"/>
                        <a:t>목적별 국적별 입국현황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2012~2023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immigration)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78593"/>
                  </a:ext>
                </a:extLst>
              </a:tr>
              <a:tr h="1014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정제 및 가공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필요 데이터 추출과 병합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 변수 간의 관계 분석 및 추가 변수 생성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비자 종류 증가율 등</a:t>
                      </a:r>
                      <a:r>
                        <a:rPr lang="en-US" altLang="ko-KR" dirty="0"/>
                        <a:t>)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데이터 시각화를 통한 데이터 이해도 증진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01506"/>
                  </a:ext>
                </a:extLst>
              </a:tr>
              <a:tr h="1319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유학생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유학인구 현황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비자종류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 등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취업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유학생 취업자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취업율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기업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외국인 채용 희망 현황</a:t>
                      </a:r>
                      <a:endParaRPr lang="en-US" altLang="ko-KR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정책 정보 테이블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정책명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효과 등</a:t>
                      </a:r>
                      <a:endParaRPr lang="ko-KR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959699"/>
                  </a:ext>
                </a:extLst>
              </a:tr>
              <a:tr h="710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위에서 제시된 분석 방향과 데이터베이스를 통해 외국인 유학생의 국내 취업률을 저조 원인 분석과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취업율</a:t>
                      </a:r>
                      <a:r>
                        <a:rPr lang="ko-KR" altLang="en-US" dirty="0"/>
                        <a:t> 증가를 위한 다양한 정책 및 프로그램 개발에 기여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02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3218-0E61-E249-6F32-E664ED6BE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7D7A-F016-959C-ED12-40475F16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ko-KR" altLang="en-US" dirty="0"/>
              <a:t>먼저 주어진 데이터셋을 확인 하고 유학연수만 뽑은 과정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32D1F0E-C49F-5EAB-5227-8B48DE3A32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31171" y="1432629"/>
            <a:ext cx="5327166" cy="2348796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5DE803-1D7E-00EA-3985-51E1D26CA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58" y="4146814"/>
            <a:ext cx="5674993" cy="25107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19623B-C4B6-1E50-4C1F-D48AD65A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8" y="3979654"/>
            <a:ext cx="4535911" cy="2510749"/>
          </a:xfrm>
          <a:prstGeom prst="rect">
            <a:avLst/>
          </a:prstGeom>
        </p:spPr>
      </p:pic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4731BCD9-6298-CC62-8874-B9A358E47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88" y="1460500"/>
            <a:ext cx="4593494" cy="215955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77B430B-C8B9-37C0-61BC-785528E207F0}"/>
              </a:ext>
            </a:extLst>
          </p:cNvPr>
          <p:cNvSpPr/>
          <p:nvPr/>
        </p:nvSpPr>
        <p:spPr>
          <a:xfrm>
            <a:off x="5153025" y="2343150"/>
            <a:ext cx="552450" cy="171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D7314D0-2D4D-FDEA-1D78-EA0CDB57B37D}"/>
              </a:ext>
            </a:extLst>
          </p:cNvPr>
          <p:cNvSpPr/>
          <p:nvPr/>
        </p:nvSpPr>
        <p:spPr>
          <a:xfrm>
            <a:off x="8343900" y="3781425"/>
            <a:ext cx="171450" cy="266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1FEA68-73AE-AB4F-8C23-868800FF7460}"/>
              </a:ext>
            </a:extLst>
          </p:cNvPr>
          <p:cNvSpPr/>
          <p:nvPr/>
        </p:nvSpPr>
        <p:spPr>
          <a:xfrm flipH="1" flipV="1">
            <a:off x="5143500" y="5235025"/>
            <a:ext cx="552450" cy="314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3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E85A8-586E-7729-E567-82B7E1C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제공 데이터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ko-KR" altLang="en-US" dirty="0"/>
              <a:t>먼저 주어진 데이터셋을 유학연수만 뽑은 내용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A8AFB0-1FC8-A314-BEC3-CBDF4B0848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2803" y="1256664"/>
            <a:ext cx="11997658" cy="5499735"/>
          </a:xfrm>
        </p:spPr>
      </p:pic>
    </p:spTree>
    <p:extLst>
      <p:ext uri="{BB962C8B-B14F-4D97-AF65-F5344CB8AC3E}">
        <p14:creationId xmlns:p14="http://schemas.microsoft.com/office/powerpoint/2010/main" val="225208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D5EAD-6824-F21D-0FB0-46903164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81" y="546278"/>
            <a:ext cx="10904438" cy="520962"/>
          </a:xfrm>
        </p:spPr>
        <p:txBody>
          <a:bodyPr/>
          <a:lstStyle/>
          <a:p>
            <a:pPr algn="ctr"/>
            <a:r>
              <a:rPr lang="ko-KR" altLang="en-US" sz="2200" dirty="0"/>
              <a:t>주어진 데이터를 분석 후 필요한 데이터만</a:t>
            </a:r>
            <a:br>
              <a:rPr lang="en-US" altLang="ko-KR" sz="2200" dirty="0"/>
            </a:br>
            <a:r>
              <a:rPr lang="en-US" altLang="ko-KR" sz="2200" dirty="0"/>
              <a:t>JUPYTER LAB</a:t>
            </a:r>
            <a:r>
              <a:rPr lang="ko-KR" altLang="en-US" sz="2200" dirty="0"/>
              <a:t>을 통해</a:t>
            </a:r>
            <a:br>
              <a:rPr lang="en-US" altLang="ko-KR" sz="2200" dirty="0"/>
            </a:br>
            <a:r>
              <a:rPr lang="en-US" altLang="ko-KR" sz="2200" dirty="0"/>
              <a:t>2012~2023 </a:t>
            </a:r>
            <a:r>
              <a:rPr lang="ko-KR" altLang="en-US" sz="2200" dirty="0"/>
              <a:t>외국인 입국자 연도별로 병합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BEB067-9469-0732-1DF3-DF772D896F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555" y="1242535"/>
            <a:ext cx="9821162" cy="515683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DB7882-69E8-A3C9-E3F9-EBF5531B9550}"/>
              </a:ext>
            </a:extLst>
          </p:cNvPr>
          <p:cNvSpPr/>
          <p:nvPr/>
        </p:nvSpPr>
        <p:spPr>
          <a:xfrm>
            <a:off x="9424203" y="1543051"/>
            <a:ext cx="2759075" cy="1986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2012~2023 </a:t>
            </a:r>
            <a:r>
              <a:rPr lang="ko-KR" altLang="en-US" dirty="0"/>
              <a:t>제공 데이터를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“</a:t>
            </a:r>
            <a:r>
              <a:rPr lang="ko-KR" altLang="en-US" dirty="0"/>
              <a:t>통합</a:t>
            </a:r>
            <a:r>
              <a:rPr lang="en-US" altLang="ko-KR" dirty="0"/>
              <a:t>_</a:t>
            </a:r>
            <a:r>
              <a:rPr lang="ko-KR" altLang="en-US" dirty="0"/>
              <a:t>결과</a:t>
            </a:r>
            <a:r>
              <a:rPr lang="en-US" altLang="ko-KR" dirty="0"/>
              <a:t>” </a:t>
            </a:r>
            <a:r>
              <a:rPr lang="ko-KR" altLang="en-US" dirty="0"/>
              <a:t>하나의 엑셀파일로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합쳤습니다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BD45DB-FD53-7B3A-6E08-6B692DAF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49" y="3617576"/>
            <a:ext cx="6449229" cy="26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992EB-344B-297E-4DC8-8A8DBB82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altLang="ko-KR" dirty="0"/>
            </a:br>
            <a:r>
              <a:rPr lang="ko-KR" altLang="en-US" dirty="0"/>
              <a:t>사용된 파이썬 코드</a:t>
            </a:r>
            <a:r>
              <a:rPr lang="en-US" altLang="ko-KR" dirty="0"/>
              <a:t>1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0B41D-5818-8E66-88F8-4A6DE385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8" y="1307939"/>
            <a:ext cx="11270284" cy="54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13" y="530625"/>
            <a:ext cx="10904438" cy="583800"/>
          </a:xfrm>
        </p:spPr>
        <p:txBody>
          <a:bodyPr rtlCol="0"/>
          <a:lstStyle/>
          <a:p>
            <a:pPr algn="ctr" rtl="0"/>
            <a:br>
              <a:rPr lang="en-US" altLang="ko-KR" dirty="0"/>
            </a:br>
            <a:r>
              <a:rPr lang="ko-KR" altLang="en-US" dirty="0"/>
              <a:t>사용된 파이썬 코드</a:t>
            </a:r>
            <a:r>
              <a:rPr lang="en-US" altLang="ko-KR" dirty="0"/>
              <a:t>2</a:t>
            </a:r>
            <a:br>
              <a:rPr lang="en-US" altLang="ko-KR" dirty="0"/>
            </a:br>
            <a:endParaRPr lang="ko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2F6406-C877-23A2-7780-DC9850985E44}"/>
              </a:ext>
            </a:extLst>
          </p:cNvPr>
          <p:cNvSpPr/>
          <p:nvPr/>
        </p:nvSpPr>
        <p:spPr>
          <a:xfrm>
            <a:off x="4829175" y="5508225"/>
            <a:ext cx="1837876" cy="819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그래프화 시킨</a:t>
            </a:r>
            <a:endParaRPr lang="en-US" altLang="ko-KR" dirty="0"/>
          </a:p>
          <a:p>
            <a:pPr algn="ctr"/>
            <a:r>
              <a:rPr lang="ko-KR" altLang="en-US" dirty="0"/>
              <a:t>파이썬 코드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399E7-7E77-7608-8375-1E17655F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" y="1323975"/>
            <a:ext cx="5934075" cy="16954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23307C-1620-9721-453D-EA5162E21D7F}"/>
              </a:ext>
            </a:extLst>
          </p:cNvPr>
          <p:cNvSpPr/>
          <p:nvPr/>
        </p:nvSpPr>
        <p:spPr>
          <a:xfrm>
            <a:off x="1009650" y="3110230"/>
            <a:ext cx="3133725" cy="771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비자유형 열을 추가한 파이썬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12C6D-DF13-81DD-B560-61289A8BC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32" y="1323975"/>
            <a:ext cx="508759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7D70-403E-D043-6FDC-9F4F3B26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2012~ 2023 </a:t>
            </a:r>
            <a:br>
              <a:rPr lang="en-US" altLang="ko-KR" dirty="0"/>
            </a:br>
            <a:r>
              <a:rPr lang="ko-KR" altLang="en-US" dirty="0"/>
              <a:t>연도별 입국자 현황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0EDEC8-9072-3CCB-F8B7-C3C902C67EE5}"/>
              </a:ext>
            </a:extLst>
          </p:cNvPr>
          <p:cNvSpPr/>
          <p:nvPr/>
        </p:nvSpPr>
        <p:spPr>
          <a:xfrm>
            <a:off x="6957654" y="1967335"/>
            <a:ext cx="4797466" cy="2396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주어진 표와 그래프를 보면</a:t>
            </a:r>
            <a:r>
              <a:rPr lang="en-US" altLang="ko-KR" dirty="0"/>
              <a:t>, </a:t>
            </a:r>
            <a:r>
              <a:rPr lang="ko-KR" altLang="en-US" dirty="0"/>
              <a:t>외국인 입국자 수가 증가하는 만큼 유학인구 수의 꾸준한 증가도 확인 할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A2E2F-0155-4900-CE05-6CBC17C1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7" y="1473195"/>
            <a:ext cx="5679957" cy="33884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112374-509C-ABCC-8024-2850C496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4714"/>
            <a:ext cx="12192000" cy="14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A844-2245-CFF4-2665-A0B23CC4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주요정책 </a:t>
            </a:r>
            <a:br>
              <a:rPr lang="en-US" altLang="ko-KR" dirty="0"/>
            </a:br>
            <a:r>
              <a:rPr lang="en-US" altLang="ko-KR" dirty="0"/>
              <a:t>Study Korea Project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53005-F8C5-1470-6F37-576B062C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61" y="2529727"/>
            <a:ext cx="2987299" cy="2591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F894C8-CE24-B193-2256-BEDD3A63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393284"/>
            <a:ext cx="5334462" cy="5334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DEF6BC-74F1-470D-D207-B06C17AD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35" y="1478560"/>
            <a:ext cx="5953685" cy="51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6918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861</TotalTime>
  <Words>461</Words>
  <Application>Microsoft Office PowerPoint</Application>
  <PresentationFormat>와이드스크린</PresentationFormat>
  <Paragraphs>94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Malgun Gothic</vt:lpstr>
      <vt:lpstr>Arial</vt:lpstr>
      <vt:lpstr>Calibri</vt:lpstr>
      <vt:lpstr>Wingdings</vt:lpstr>
      <vt:lpstr>최소화/음소거</vt:lpstr>
      <vt:lpstr>유학인구 30만 시대</vt:lpstr>
      <vt:lpstr>데이터베이스 구축 분석계획</vt:lpstr>
      <vt:lpstr>[제공 데이터] 먼저 주어진 데이터셋을 확인 하고 유학연수만 뽑은 과정</vt:lpstr>
      <vt:lpstr>[제공 데이터] 먼저 주어진 데이터셋을 유학연수만 뽑은 내용</vt:lpstr>
      <vt:lpstr>주어진 데이터를 분석 후 필요한 데이터만 JUPYTER LAB을 통해 2012~2023 외국인 입국자 연도별로 병합</vt:lpstr>
      <vt:lpstr> 사용된 파이썬 코드1 </vt:lpstr>
      <vt:lpstr> 사용된 파이썬 코드2 </vt:lpstr>
      <vt:lpstr>2012~ 2023  연도별 입국자 현황</vt:lpstr>
      <vt:lpstr>주요정책  Study Korea Project</vt:lpstr>
      <vt:lpstr>입국자 &amp; 취업율 데이터</vt:lpstr>
      <vt:lpstr>입국자 &amp; 취업율 데이터2</vt:lpstr>
      <vt:lpstr>※ 원인</vt:lpstr>
      <vt:lpstr>취업율 저조의 원인 첫 번째</vt:lpstr>
      <vt:lpstr>취업율 저조의 원인 두 번째</vt:lpstr>
      <vt:lpstr>새로운 대응 방향 - 언어능력 향상</vt:lpstr>
      <vt:lpstr>새로운 대응 방향 – 플랫폼 개선과 인턴쉽 기회 제공</vt:lpstr>
      <vt:lpstr> ※ 자료출처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60</cp:revision>
  <dcterms:created xsi:type="dcterms:W3CDTF">2025-01-20T04:34:23Z</dcterms:created>
  <dcterms:modified xsi:type="dcterms:W3CDTF">2025-01-22T04:14:22Z</dcterms:modified>
</cp:coreProperties>
</file>